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Open Sans SemiBold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Open Sans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These numbers - since program launch in April of 2016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There are always two parts to an electric bill - the Delivery and the Supply. Con Edison provides you with a monthly, unified bill for both. Who is paying for the generation / buying electricity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Thanks to those in attendance, Rye Sustainability Committee and to the Rye Free Library for providing their lovely space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As members of Sustainable Westchester, you are entitled to benefit from and to participate in the programs created in collaboration with your town’s leaders.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We listen to the needs and wishes of those living and working in our member communities. We create programs to help achieve your goals for the highest quality of life possible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This is a glimpse of our current focus areas.  We’ll be talking about Energy tonight, The subject of our presentation is: How to Read your Con Ed bill and we will help you decipher the charts and language Con Ed uses on its bills.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Many of your neighbors in are already in the Westchester Power CCA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0082"/>
            <a:ext cx="7949045" cy="260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796" y="3799217"/>
            <a:ext cx="950400" cy="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1254575" y="0"/>
            <a:ext cx="638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2400">
                <a:solidFill>
                  <a:schemeClr val="dk2"/>
                </a:solidFill>
              </a:rPr>
              <a:t/>
            </a:r>
            <a:br>
              <a:rPr lang="en" sz="2400">
                <a:solidFill>
                  <a:schemeClr val="dk2"/>
                </a:solidFill>
              </a:rPr>
            </a:br>
            <a:r>
              <a:rPr lang="en">
                <a:latin typeface="Oswald"/>
                <a:ea typeface="Oswald"/>
                <a:cs typeface="Oswald"/>
                <a:sym typeface="Oswald"/>
              </a:rPr>
              <a:t>By the Numbers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t="-23122" r="-38696"/>
          <a:stretch/>
        </p:blipFill>
        <p:spPr>
          <a:xfrm>
            <a:off x="344450" y="152400"/>
            <a:ext cx="1749100" cy="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500" y="4389438"/>
            <a:ext cx="2298500" cy="7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 t="22931" b="23377"/>
          <a:stretch/>
        </p:blipFill>
        <p:spPr>
          <a:xfrm>
            <a:off x="135100" y="1008875"/>
            <a:ext cx="8995074" cy="26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4400550"/>
            <a:ext cx="9144000" cy="742800"/>
          </a:xfrm>
          <a:prstGeom prst="rect">
            <a:avLst/>
          </a:prstGeom>
          <a:gradFill>
            <a:gsLst>
              <a:gs pos="0">
                <a:srgbClr val="2536A4"/>
              </a:gs>
              <a:gs pos="100000">
                <a:srgbClr val="44A2D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 descr="WestchesterPower_Energy-0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341125"/>
            <a:ext cx="9144002" cy="29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Westchester Power Logo Vector_white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4455886"/>
            <a:ext cx="2026472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996375" y="2787825"/>
            <a:ext cx="302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(Coal, Oil, Gas, Nuclear, Other)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183700" y="3787975"/>
            <a:ext cx="24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(Currently 100% Wind)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00975"/>
            <a:ext cx="1432200" cy="13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1950725" y="46875"/>
            <a:ext cx="61710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Supply Mix Options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2018800" y="82225"/>
            <a:ext cx="57825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How to Read Your Bill</a:t>
            </a:r>
            <a:endParaRPr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102600" y="1172300"/>
            <a:ext cx="89388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b="1"/>
              <a:t>           </a:t>
            </a:r>
            <a:r>
              <a:rPr lang="en" b="1">
                <a:solidFill>
                  <a:srgbClr val="000000"/>
                </a:solidFill>
              </a:rPr>
              <a:t>Con Edison                       Westchester Power</a:t>
            </a:r>
            <a:r>
              <a:rPr lang="en" b="1"/>
              <a:t/>
            </a:r>
            <a:br>
              <a:rPr lang="en" b="1"/>
            </a:br>
            <a:r>
              <a:rPr lang="en" b="1"/>
              <a:t>           </a:t>
            </a:r>
            <a:r>
              <a:rPr lang="en" sz="2400">
                <a:solidFill>
                  <a:srgbClr val="000000"/>
                </a:solidFill>
              </a:rPr>
              <a:t>Utility Charges                                 Constellation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             Delivery              and        Electric Supply</a:t>
            </a:r>
            <a:r>
              <a:rPr lang="en" b="1"/>
              <a:t> </a:t>
            </a:r>
            <a:endParaRPr b="1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25" y="176275"/>
            <a:ext cx="1322300" cy="13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50" y="2936550"/>
            <a:ext cx="881551" cy="132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6396" y="4403238"/>
            <a:ext cx="2215000" cy="7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9925" y="2952363"/>
            <a:ext cx="881552" cy="132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1325" y="2952375"/>
            <a:ext cx="1621684" cy="8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3824" y="3028575"/>
            <a:ext cx="1493594" cy="10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7106" y="2998375"/>
            <a:ext cx="829293" cy="12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1898325" y="205975"/>
            <a:ext cx="580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Thank you</a:t>
            </a:r>
            <a:r>
              <a:rPr lang="en"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!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50" y="1720525"/>
            <a:ext cx="3582275" cy="2388478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213" name="Shape 213"/>
          <p:cNvSpPr txBox="1"/>
          <p:nvPr/>
        </p:nvSpPr>
        <p:spPr>
          <a:xfrm>
            <a:off x="4867575" y="1720650"/>
            <a:ext cx="35823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Amundsen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Virginia Steinberg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914-242-4725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www.sustainablewestchester.org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720650" cy="17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8796" y="3799217"/>
            <a:ext cx="950400" cy="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5181600" cy="5238900"/>
          </a:xfrm>
          <a:prstGeom prst="rect">
            <a:avLst/>
          </a:prstGeom>
          <a:gradFill>
            <a:gsLst>
              <a:gs pos="0">
                <a:srgbClr val="2536A4"/>
              </a:gs>
              <a:gs pos="36000">
                <a:srgbClr val="2536A4"/>
              </a:gs>
              <a:gs pos="100000">
                <a:srgbClr val="44A2D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55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79400" y="1333500"/>
            <a:ext cx="373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40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9400" y="1790700"/>
            <a:ext cx="4572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BEING A MEMBER OF </a:t>
            </a:r>
            <a:r>
              <a:rPr lang="e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SUSTAINABLE WESTCHESTER!</a:t>
            </a:r>
            <a:endParaRPr sz="24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2724150"/>
            <a:ext cx="52578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 descr="http://sustainablewestchester.org/wp-content/uploads/2016/11/Transparent.Logo_.SW_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839239"/>
            <a:ext cx="2667001" cy="8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950" y="1761862"/>
            <a:ext cx="3844050" cy="23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365750" y="508775"/>
            <a:ext cx="72723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Who We Are</a:t>
            </a:r>
            <a:br>
              <a:rPr lang="en"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44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84625" y="1524900"/>
            <a:ext cx="8269200" cy="3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Non-profit membership organization,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consisting of</a:t>
            </a:r>
            <a: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42 out of the 45 municipalities in Westchester, </a:t>
            </a:r>
            <a:b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plus the County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itself</a:t>
            </a:r>
            <a: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 City of Rye is a member of Sustainable Westchester and, by extension, so are each of you.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400"/>
            <a:ext cx="1372500" cy="1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2027950" y="301450"/>
            <a:ext cx="48399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We Do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81725" y="1495800"/>
            <a:ext cx="6823200" cy="2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and on behalf of our member communi</a:t>
            </a:r>
            <a:r>
              <a:rPr lang="en" sz="2400">
                <a:solidFill>
                  <a:srgbClr val="000000"/>
                </a:solidFill>
              </a:rPr>
              <a:t>ties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000000"/>
                </a:solidFill>
              </a:rPr>
              <a:t>to promote sustainability initiatives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 and empower communities to navigate toward a sustainable future.</a:t>
            </a:r>
            <a:b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tools, resources and incentives for healthy, vibrant and attractive neighborhoods</a:t>
            </a:r>
            <a:r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4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4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0" y="457200"/>
            <a:ext cx="1182650" cy="11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801700" y="832425"/>
            <a:ext cx="72648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2064475" y="274050"/>
            <a:ext cx="57444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Focus Areas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1270625" y="1622025"/>
            <a:ext cx="53235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Transportation &amp; Land Use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 Reduction/Recycling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 descr="Electric-Vehicles-e14842445593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625" y="3211150"/>
            <a:ext cx="2317200" cy="15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LogoHead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150" y="3974875"/>
            <a:ext cx="940449" cy="3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28600"/>
            <a:ext cx="1280700" cy="12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1254575" y="292325"/>
            <a:ext cx="63834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Westchester Power</a:t>
            </a:r>
            <a:r>
              <a:rPr lang="en" sz="4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400">
                <a:solidFill>
                  <a:schemeClr val="dk2"/>
                </a:solidFill>
              </a:rPr>
              <a:t/>
            </a:r>
            <a:br>
              <a:rPr lang="en" sz="2400">
                <a:solidFill>
                  <a:schemeClr val="dk2"/>
                </a:solidFill>
              </a:rPr>
            </a:br>
            <a:r>
              <a:rPr lang="en" sz="1200" b="1" i="1">
                <a:solidFill>
                  <a:srgbClr val="4A86E8"/>
                </a:solidFill>
              </a:rPr>
              <a:t>A Program of Sustainable Westchester</a:t>
            </a:r>
            <a:r>
              <a:rPr lang="en" sz="2400">
                <a:solidFill>
                  <a:schemeClr val="dk2"/>
                </a:solidFill>
              </a:rPr>
              <a:t/>
            </a:r>
            <a:br>
              <a:rPr lang="en" sz="2400">
                <a:solidFill>
                  <a:schemeClr val="dk2"/>
                </a:solidFill>
              </a:rPr>
            </a:br>
            <a:r>
              <a:rPr lang="en" sz="2400">
                <a:solidFill>
                  <a:schemeClr val="dk2"/>
                </a:solidFill>
              </a:rPr>
              <a:t>CCA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t="-23122" r="-38696"/>
          <a:stretch/>
        </p:blipFill>
        <p:spPr>
          <a:xfrm>
            <a:off x="344450" y="152400"/>
            <a:ext cx="1749100" cy="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500" y="4389438"/>
            <a:ext cx="2298500" cy="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344450" y="1616825"/>
            <a:ext cx="82860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Community Choice Aggregation (CCA) is basically a bulk buying program for electricity supply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Aims to provide competitive electricity rates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Leverages the purchasing power of 20 munis (+/-100,000 households)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Promotes use of renewable energy and local jobs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14 communities opted for 100% green supply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53475" y="0"/>
            <a:ext cx="90768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2400">
                <a:solidFill>
                  <a:schemeClr val="dk2"/>
                </a:solidFill>
              </a:rPr>
              <a:t/>
            </a:r>
            <a:br>
              <a:rPr lang="en" sz="2400">
                <a:solidFill>
                  <a:schemeClr val="dk2"/>
                </a:solidFill>
              </a:rPr>
            </a:br>
            <a:r>
              <a:rPr lang="en" sz="2400">
                <a:solidFill>
                  <a:schemeClr val="dk2"/>
                </a:solidFill>
              </a:rPr>
              <a:t>  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How WP’s CCA Works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-23122" r="-38696"/>
          <a:stretch/>
        </p:blipFill>
        <p:spPr>
          <a:xfrm>
            <a:off x="344450" y="152400"/>
            <a:ext cx="1749100" cy="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500" y="4389438"/>
            <a:ext cx="2298500" cy="7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WhatisCCAsmallJP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0650" y="1010225"/>
            <a:ext cx="4420076" cy="326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1254575" y="0"/>
            <a:ext cx="638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 sz="2400">
                <a:solidFill>
                  <a:schemeClr val="dk2"/>
                </a:solidFill>
              </a:rPr>
              <a:t/>
            </a:r>
            <a:br>
              <a:rPr lang="en" sz="2400">
                <a:solidFill>
                  <a:schemeClr val="dk2"/>
                </a:solidFill>
              </a:rPr>
            </a:br>
            <a:r>
              <a:rPr lang="en">
                <a:latin typeface="Oswald"/>
                <a:ea typeface="Oswald"/>
                <a:cs typeface="Oswald"/>
                <a:sym typeface="Oswald"/>
              </a:rPr>
              <a:t>WP Program Benefits</a:t>
            </a:r>
            <a:endParaRPr sz="52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-23122" r="-38696"/>
          <a:stretch/>
        </p:blipFill>
        <p:spPr>
          <a:xfrm>
            <a:off x="344450" y="152400"/>
            <a:ext cx="1749100" cy="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500" y="4389438"/>
            <a:ext cx="2298500" cy="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344450" y="1274850"/>
            <a:ext cx="8680200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Reliable vetted program 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Competitive rates for residents and small businesses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</a:t>
            </a:r>
            <a:r>
              <a:rPr lang="en" sz="2400">
                <a:solidFill>
                  <a:srgbClr val="000000"/>
                </a:solidFill>
              </a:rPr>
              <a:t>ble, fixed rates--lower than previous 12-month average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Affordable renewable energy option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Local presence, dedicated staff--offices in Mount Kisco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Advocates for local communities and account holders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Community outreach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Paves the way for truly sustainable future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-13825" y="259775"/>
            <a:ext cx="91440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swald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     Neighbors in the Program </a:t>
            </a:r>
            <a:endParaRPr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289950" y="1317875"/>
            <a:ext cx="44259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Bedford (Bedford Village, Katonah &amp; Bedford Hills)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Greenburgh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Hastings-on-Hudson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Irvington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Larchmont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Lewisboro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Mamaroneck (Town &amp; Village)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Mount Kisco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New Castle (Chappaqua &amp; Millwood)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59775"/>
            <a:ext cx="1414375" cy="11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25" y="4354296"/>
            <a:ext cx="9144001" cy="8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6946" y="4403238"/>
            <a:ext cx="2215000" cy="7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8904375" y="996375"/>
            <a:ext cx="40992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5009225" y="1327300"/>
            <a:ext cx="4425900" cy="3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New Rochelle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North Salem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Ossining (Town &amp; Village)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Pelham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Pleasantville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Rye Brook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Somers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Tarrytown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White Plains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</a:rPr>
              <a:t> And others currently in pre-launch</a:t>
            </a:r>
            <a:r>
              <a:rPr lang="en" sz="1400">
                <a:solidFill>
                  <a:schemeClr val="dk1"/>
                </a:solidFill>
              </a:rPr>
              <a:t/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 SemiBold</vt:lpstr>
      <vt:lpstr>Calibri</vt:lpstr>
      <vt:lpstr>Open Sans</vt:lpstr>
      <vt:lpstr>Oswald</vt:lpstr>
      <vt:lpstr>Arial</vt:lpstr>
      <vt:lpstr>Open Sans Light</vt:lpstr>
      <vt:lpstr>Simple Light</vt:lpstr>
      <vt:lpstr>simple-light-2</vt:lpstr>
      <vt:lpstr>PowerPoint Presentation</vt:lpstr>
      <vt:lpstr>PowerPoint Presentation</vt:lpstr>
      <vt:lpstr>Who We Are </vt:lpstr>
      <vt:lpstr>What We Do</vt:lpstr>
      <vt:lpstr>Focus Areas</vt:lpstr>
      <vt:lpstr>Westchester Power  A Program of Sustainable Westchester CCA</vt:lpstr>
      <vt:lpstr>    How WP’s CCA Works</vt:lpstr>
      <vt:lpstr> WP Program Benefits</vt:lpstr>
      <vt:lpstr>     Neighbors in the Program </vt:lpstr>
      <vt:lpstr> By the Numbers</vt:lpstr>
      <vt:lpstr>PowerPoint Presentation</vt:lpstr>
      <vt:lpstr>How to Read Your Bill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 Two</dc:creator>
  <cp:lastModifiedBy>SW Two</cp:lastModifiedBy>
  <cp:revision>1</cp:revision>
  <dcterms:modified xsi:type="dcterms:W3CDTF">2018-03-27T14:17:10Z</dcterms:modified>
</cp:coreProperties>
</file>